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384" r:id="rId3"/>
    <p:sldId id="387" r:id="rId4"/>
    <p:sldId id="300" r:id="rId5"/>
    <p:sldId id="374" r:id="rId6"/>
    <p:sldId id="375" r:id="rId7"/>
    <p:sldId id="388" r:id="rId8"/>
    <p:sldId id="376" r:id="rId9"/>
  </p:sldIdLst>
  <p:sldSz cx="9144000" cy="6858000" type="screen4x3"/>
  <p:notesSz cx="6648450" cy="97742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33"/>
    <a:srgbClr val="264FA3"/>
    <a:srgbClr val="BFD4FF"/>
    <a:srgbClr val="638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710" autoAdjust="0"/>
  </p:normalViewPr>
  <p:slideViewPr>
    <p:cSldViewPr snapToObjects="1">
      <p:cViewPr varScale="1">
        <p:scale>
          <a:sx n="141" d="100"/>
          <a:sy n="141" d="100"/>
        </p:scale>
        <p:origin x="-114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 showGuides="1">
      <p:cViewPr varScale="1">
        <p:scale>
          <a:sx n="122" d="100"/>
          <a:sy n="122" d="100"/>
        </p:scale>
        <p:origin x="-3906" y="-90"/>
      </p:cViewPr>
      <p:guideLst>
        <p:guide orient="horz" pos="3079"/>
        <p:guide pos="20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765916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de-DE" smtClean="0"/>
              <a:t>27.03.2017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765916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AC0818-AD85-4947-85C2-52A0CB4748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22029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65916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de-DE" smtClean="0"/>
              <a:t>27.03.2017</a:t>
            </a:r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81063" y="733425"/>
            <a:ext cx="4886325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4845" y="4642763"/>
            <a:ext cx="5318760" cy="439840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65916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CE3D1A-340E-4921-AF38-594CA552C6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553848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E3D1A-340E-4921-AF38-594CA552C654}" type="slidenum">
              <a:rPr lang="de-DE" smtClean="0"/>
              <a:t>1</a:t>
            </a:fld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27.03.2017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2312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1470025"/>
          </a:xfrm>
          <a:noFill/>
        </p:spPr>
        <p:txBody>
          <a:bodyPr>
            <a:normAutofit/>
          </a:bodyPr>
          <a:lstStyle>
            <a:lvl1pPr>
              <a:defRPr sz="3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11560" y="2708920"/>
            <a:ext cx="7920880" cy="2929880"/>
          </a:xfrm>
        </p:spPr>
        <p:txBody>
          <a:bodyPr>
            <a:normAutofit/>
          </a:bodyPr>
          <a:lstStyle>
            <a:lvl1pPr marL="0" indent="0" algn="ctr">
              <a:buNone/>
              <a:defRPr sz="4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F5A79-2F2E-44C2-8D65-1694DFAD8E9F}" type="datetime1">
              <a:rPr lang="de-DE" smtClean="0"/>
              <a:t>16.05.2018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7897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6230-687A-4157-888C-7BAAF27AA1F1}" type="datetime1">
              <a:rPr lang="de-DE" smtClean="0"/>
              <a:t>16.05.2018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245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23424-F7F6-4E11-B9A1-999615266DCD}" type="datetime1">
              <a:rPr lang="de-DE" smtClean="0"/>
              <a:t>16.05.2018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7942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800"/>
              </a:spcBef>
              <a:defRPr/>
            </a:lvl1pPr>
            <a:lvl2pPr>
              <a:spcBef>
                <a:spcPts val="1800"/>
              </a:spcBef>
              <a:defRPr/>
            </a:lvl2pPr>
            <a:lvl3pPr>
              <a:spcBef>
                <a:spcPts val="1800"/>
              </a:spcBef>
              <a:defRPr/>
            </a:lvl3pPr>
            <a:lvl4pPr>
              <a:spcBef>
                <a:spcPts val="1800"/>
              </a:spcBef>
              <a:defRPr/>
            </a:lvl4pPr>
            <a:lvl5pPr>
              <a:spcBef>
                <a:spcPts val="1800"/>
              </a:spcBef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0" y="548680"/>
            <a:ext cx="9143999" cy="648073"/>
          </a:xfrm>
        </p:spPr>
        <p:txBody>
          <a:bodyPr lIns="36000" tIns="36000" rIns="36000" bIns="36000">
            <a:noAutofit/>
          </a:bodyPr>
          <a:lstStyle>
            <a:lvl1pPr marL="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8886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852936"/>
            <a:ext cx="7772400" cy="2952328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722313" y="1268761"/>
            <a:ext cx="7772400" cy="1368152"/>
          </a:xfrm>
          <a:noFill/>
        </p:spPr>
        <p:txBody>
          <a:bodyPr anchor="t"/>
          <a:lstStyle>
            <a:lvl1pPr marL="541338" indent="-541338" algn="l">
              <a:tabLst>
                <a:tab pos="541338" algn="l"/>
              </a:tabLst>
              <a:defRPr sz="4000" b="1" cap="none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40269-FD69-4D85-A7B3-F580954750DF}" type="datetime1">
              <a:rPr lang="de-DE" smtClean="0"/>
              <a:t>16.05.2018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0371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FFD02-5B1D-4AC7-ADAA-140062DA6528}" type="datetime1">
              <a:rPr lang="de-DE" smtClean="0"/>
              <a:t>16.05.2018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5562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68B1C-C69B-4270-9114-1946906A14BE}" type="datetime1">
              <a:rPr lang="de-DE" smtClean="0"/>
              <a:t>16.05.2018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7241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3B7E7-5AA4-4FA0-9B5B-07106D6EC9ED}" type="datetime1">
              <a:rPr lang="de-DE" smtClean="0"/>
              <a:t>16.05.2018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4091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E8BCC-9182-4283-93AE-572DCBA16B34}" type="datetime1">
              <a:rPr lang="de-DE" smtClean="0"/>
              <a:t>16.05.2018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8703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4DF4-4A14-40EF-8548-987C5205BCEF}" type="datetime1">
              <a:rPr lang="de-DE" smtClean="0"/>
              <a:t>16.05.2018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681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5147E-76A0-4831-9361-59DDC5D4DA2A}" type="datetime1">
              <a:rPr lang="de-DE" smtClean="0"/>
              <a:t>16.05.2018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684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6597352"/>
            <a:ext cx="9144000" cy="2606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36000" tIns="36000" rIns="36000" bIns="3600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1CF63-8337-4193-8489-894D126EDB77}" type="datetime1">
              <a:rPr lang="de-DE" smtClean="0"/>
              <a:t>16.05.2018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0" y="6226026"/>
            <a:ext cx="3219128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Uwe Borchert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984000" y="6226026"/>
            <a:ext cx="2160000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CDFA6C37-0991-4BB5-95FF-E3B47DF79AFF}" type="slidenum">
              <a:rPr lang="de-DE" smtClean="0"/>
              <a:pPr/>
              <a:t>‹Nr.›</a:t>
            </a:fld>
            <a:r>
              <a:rPr lang="de-DE" dirty="0" smtClean="0"/>
              <a:t>/17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7308304" y="6597352"/>
            <a:ext cx="1835696" cy="260648"/>
          </a:xfrm>
          <a:prstGeom prst="rect">
            <a:avLst/>
          </a:prstGeom>
          <a:noFill/>
        </p:spPr>
        <p:txBody>
          <a:bodyPr wrap="square" tIns="0" bIns="0" rtlCol="0" anchor="ctr" anchorCtr="0">
            <a:noAutofit/>
          </a:bodyPr>
          <a:lstStyle/>
          <a:p>
            <a:pPr algn="r"/>
            <a:fld id="{CDFA6C37-0991-4BB5-95FF-E3B47DF79AFF}" type="slidenum">
              <a:rPr lang="de-DE" sz="1400" smtClean="0">
                <a:solidFill>
                  <a:schemeClr val="bg1"/>
                </a:solidFill>
              </a:rPr>
              <a:pPr algn="r"/>
              <a:t>‹Nr.›</a:t>
            </a:fld>
            <a:r>
              <a:rPr lang="de-DE" sz="1400" dirty="0" smtClean="0">
                <a:solidFill>
                  <a:schemeClr val="bg1"/>
                </a:solidFill>
              </a:rPr>
              <a:t>/22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0" y="6597352"/>
            <a:ext cx="2555776" cy="260648"/>
          </a:xfrm>
          <a:prstGeom prst="rect">
            <a:avLst/>
          </a:prstGeom>
          <a:noFill/>
        </p:spPr>
        <p:txBody>
          <a:bodyPr wrap="square" tIns="0" bIns="0" rtlCol="0" anchor="ctr" anchorCtr="0">
            <a:noAutofit/>
          </a:bodyPr>
          <a:lstStyle/>
          <a:p>
            <a:pPr algn="l"/>
            <a:r>
              <a:rPr lang="de-DE" sz="1400" dirty="0" smtClean="0">
                <a:solidFill>
                  <a:schemeClr val="bg1"/>
                </a:solidFill>
              </a:rPr>
              <a:t>Uwe Borchert</a:t>
            </a:r>
            <a:endParaRPr lang="de-DE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679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224136"/>
          </a:xfrm>
        </p:spPr>
        <p:txBody>
          <a:bodyPr/>
          <a:lstStyle/>
          <a:p>
            <a:r>
              <a:rPr lang="de-DE" dirty="0" smtClean="0"/>
              <a:t>Uwe Borchert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11560" y="2132856"/>
            <a:ext cx="7920880" cy="4176464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5400" dirty="0" err="1" smtClean="0"/>
              <a:t>Pelton</a:t>
            </a:r>
            <a:r>
              <a:rPr lang="de-DE" sz="5400" dirty="0" smtClean="0"/>
              <a:t>-Turbine</a:t>
            </a:r>
            <a:endParaRPr lang="de-DE" sz="5400" dirty="0"/>
          </a:p>
        </p:txBody>
      </p:sp>
      <p:sp>
        <p:nvSpPr>
          <p:cNvPr id="4" name="Rechteck 3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00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29" y="-278348"/>
            <a:ext cx="9169019" cy="6876764"/>
          </a:xfrm>
        </p:spPr>
      </p:pic>
    </p:spTree>
    <p:extLst>
      <p:ext uri="{BB962C8B-B14F-4D97-AF65-F5344CB8AC3E}">
        <p14:creationId xmlns:p14="http://schemas.microsoft.com/office/powerpoint/2010/main" val="315212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81378"/>
            <a:ext cx="8005799" cy="5110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457200" y="1600200"/>
            <a:ext cx="5915000" cy="4525963"/>
          </a:xfrm>
        </p:spPr>
        <p:txBody>
          <a:bodyPr>
            <a:normAutofit/>
          </a:bodyPr>
          <a:lstStyle/>
          <a:p>
            <a:r>
              <a:rPr lang="de-DE" sz="2800" dirty="0">
                <a:solidFill>
                  <a:srgbClr val="264FA3"/>
                </a:solidFill>
              </a:rPr>
              <a:t>Strahlteilung an der </a:t>
            </a:r>
            <a:r>
              <a:rPr lang="de-DE" sz="2800" dirty="0" smtClean="0">
                <a:solidFill>
                  <a:srgbClr val="264FA3"/>
                </a:solidFill>
              </a:rPr>
              <a:t>Mittelschneide des Bechers</a:t>
            </a:r>
          </a:p>
          <a:p>
            <a:r>
              <a:rPr lang="de-DE" sz="2800" dirty="0" smtClean="0">
                <a:solidFill>
                  <a:srgbClr val="264FA3"/>
                </a:solidFill>
              </a:rPr>
              <a:t>Axialkraft ≈ 0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Anwendung auf ein Profilgitter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err="1" smtClean="0"/>
              <a:t>Pelton</a:t>
            </a:r>
            <a:r>
              <a:rPr lang="de-DE" dirty="0" smtClean="0"/>
              <a:t>-Turbine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4204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3. </a:t>
            </a:r>
            <a:r>
              <a:rPr lang="de-DE" dirty="0"/>
              <a:t>Leistung und </a:t>
            </a:r>
            <a:r>
              <a:rPr lang="de-DE" dirty="0" smtClean="0"/>
              <a:t>Wirkungsgrad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Leistung in Abhängigkeit von der Drehzahl</a:t>
            </a:r>
          </a:p>
        </p:txBody>
      </p:sp>
      <p:pic>
        <p:nvPicPr>
          <p:cNvPr id="20" name="Inhaltsplatzhalt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412117"/>
            <a:ext cx="8640958" cy="490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2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3. </a:t>
            </a:r>
            <a:r>
              <a:rPr lang="de-DE" dirty="0"/>
              <a:t>Leistung und </a:t>
            </a:r>
            <a:r>
              <a:rPr lang="de-DE" dirty="0" smtClean="0"/>
              <a:t>Wirkungsgrad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4664" y="-127967"/>
            <a:ext cx="11953328" cy="6723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34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3. </a:t>
            </a:r>
            <a:r>
              <a:rPr lang="de-DE" dirty="0"/>
              <a:t>Leistung und </a:t>
            </a:r>
            <a:r>
              <a:rPr lang="de-DE" dirty="0" smtClean="0"/>
              <a:t>Wirkungsgrad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8" name="Inhaltsplatzhalt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5511" y="-14848"/>
            <a:ext cx="11755021" cy="661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67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Inhaltsplatzhalter 1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de-DE" dirty="0" smtClean="0">
                    <a:solidFill>
                      <a:srgbClr val="264FA3"/>
                    </a:solidFill>
                  </a:rPr>
                  <a:t>Das folgende Video zeigt (als Schleife):</a:t>
                </a:r>
              </a:p>
              <a:p>
                <a:pPr marL="432000">
                  <a:spcBef>
                    <a:spcPts val="3000"/>
                  </a:spcBef>
                </a:pPr>
                <a14:m>
                  <m:oMath xmlns:m="http://schemas.openxmlformats.org/officeDocument/2006/math">
                    <m:r>
                      <a:rPr lang="de-DE" b="0" i="1" smtClean="0">
                        <a:solidFill>
                          <a:srgbClr val="C00000"/>
                        </a:solidFill>
                        <a:latin typeface="Cambria Math"/>
                      </a:rPr>
                      <m:t>𝑛</m:t>
                    </m:r>
                    <m:r>
                      <a:rPr lang="de-DE" b="0" i="1" smtClean="0">
                        <a:solidFill>
                          <a:srgbClr val="C00000"/>
                        </a:solidFill>
                        <a:latin typeface="Cambria Math"/>
                      </a:rPr>
                      <m:t>&gt;</m:t>
                    </m:r>
                    <m:sSub>
                      <m:sSubPr>
                        <m:ctrlPr>
                          <a:rPr lang="de-DE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de-DE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𝑜𝑝𝑡</m:t>
                        </m:r>
                      </m:sub>
                    </m:sSub>
                  </m:oMath>
                </a14:m>
                <a:r>
                  <a:rPr lang="de-DE" dirty="0" smtClean="0"/>
                  <a:t>: Drehzahl (</a:t>
                </a:r>
                <a:r>
                  <a:rPr lang="de-DE" dirty="0" smtClean="0">
                    <a:sym typeface="Wingdings" panose="05000000000000000000" pitchFamily="2" charset="2"/>
                  </a:rPr>
                  <a:t> Umfangsgeschwindigkeit) zu hoch  Strahl verlässt Laufrad in Strahlrichtung (nach unten)</a:t>
                </a:r>
              </a:p>
              <a:p>
                <a:pPr marL="432000">
                  <a:spcBef>
                    <a:spcPts val="3000"/>
                  </a:spcBef>
                </a:pPr>
                <a14:m>
                  <m:oMath xmlns:m="http://schemas.openxmlformats.org/officeDocument/2006/math">
                    <m:r>
                      <a:rPr lang="de-DE" b="0" i="1" smtClean="0">
                        <a:solidFill>
                          <a:srgbClr val="009933"/>
                        </a:solidFill>
                        <a:latin typeface="Cambria Math"/>
                      </a:rPr>
                      <m:t>𝑛</m:t>
                    </m:r>
                    <m:r>
                      <a:rPr lang="de-DE" b="0" i="1" smtClean="0">
                        <a:solidFill>
                          <a:srgbClr val="009933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de-DE" b="0" i="1" smtClean="0">
                            <a:solidFill>
                              <a:srgbClr val="009933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smtClean="0">
                            <a:solidFill>
                              <a:srgbClr val="009933"/>
                            </a:solidFill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de-DE" b="0" i="1" smtClean="0">
                            <a:solidFill>
                              <a:srgbClr val="009933"/>
                            </a:solidFill>
                            <a:latin typeface="Cambria Math"/>
                          </a:rPr>
                          <m:t>𝑜𝑝𝑡</m:t>
                        </m:r>
                      </m:sub>
                    </m:sSub>
                  </m:oMath>
                </a14:m>
                <a:r>
                  <a:rPr lang="de-DE" dirty="0" smtClean="0"/>
                  <a:t>: Drehzahl ist optimal </a:t>
                </a:r>
                <a:r>
                  <a:rPr lang="de-DE" dirty="0" smtClean="0">
                    <a:sym typeface="Wingdings" panose="05000000000000000000" pitchFamily="2" charset="2"/>
                  </a:rPr>
                  <a:t> Wasser verlässt nach Energieabgabe das Laufrad seitlich</a:t>
                </a:r>
              </a:p>
              <a:p>
                <a:pPr marL="432000">
                  <a:spcBef>
                    <a:spcPts val="3000"/>
                  </a:spcBef>
                </a:pPr>
                <a14:m>
                  <m:oMath xmlns:m="http://schemas.openxmlformats.org/officeDocument/2006/math">
                    <m:r>
                      <a:rPr lang="de-DE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𝑛</m:t>
                    </m:r>
                    <m:r>
                      <a:rPr lang="de-DE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&lt;</m:t>
                    </m:r>
                    <m:sSub>
                      <m:sSubPr>
                        <m:ctrlPr>
                          <a:rPr lang="de-DE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de-DE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de-DE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𝑜𝑝𝑡</m:t>
                        </m:r>
                      </m:sub>
                    </m:sSub>
                  </m:oMath>
                </a14:m>
                <a:r>
                  <a:rPr lang="de-DE" dirty="0" smtClean="0"/>
                  <a:t>: Drehzahl zu niedrig (hier Stillstand) </a:t>
                </a:r>
                <a:r>
                  <a:rPr lang="de-DE" dirty="0" smtClean="0">
                    <a:sym typeface="Wingdings" panose="05000000000000000000" pitchFamily="2" charset="2"/>
                  </a:rPr>
                  <a:t> Wasser verlässt Laufrad als harter Strahl gegen die Ursprungsstrahlrichtung (hier nach oben)</a:t>
                </a:r>
                <a:endParaRPr lang="de-DE" dirty="0"/>
              </a:p>
            </p:txBody>
          </p:sp>
        </mc:Choice>
        <mc:Fallback>
          <p:sp>
            <p:nvSpPr>
              <p:cNvPr id="2" name="Inhalts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  <a:blipFill rotWithShape="1">
                <a:blip r:embed="rId2"/>
                <a:stretch>
                  <a:fillRect l="-1704" t="-1303" r="-2444" b="-54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258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8" name="2017-03-13 FM Pelton-Turbine_250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75656" y="-4208"/>
            <a:ext cx="6144790" cy="660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39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Microsoft Office PowerPoint</Application>
  <PresentationFormat>Bildschirmpräsentation (4:3)</PresentationFormat>
  <Paragraphs>16</Paragraphs>
  <Slides>8</Slides>
  <Notes>1</Notes>
  <HiddenSlides>0</HiddenSlides>
  <MMClips>1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Larissa</vt:lpstr>
      <vt:lpstr>Uwe Borchert</vt:lpstr>
      <vt:lpstr>PowerPoint-Präsentation</vt:lpstr>
      <vt:lpstr>2. Anwendung auf ein Profilgitter</vt:lpstr>
      <vt:lpstr>3. Leistung und Wirkungsgrad</vt:lpstr>
      <vt:lpstr>3. Leistung und Wirkungsgrad</vt:lpstr>
      <vt:lpstr>3. Leistung und Wirkungsgrad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Uwe Borchert</dc:title>
  <dc:creator>Uwe Borchert</dc:creator>
  <cp:lastModifiedBy>Uwe Borchert</cp:lastModifiedBy>
  <cp:revision>360</cp:revision>
  <cp:lastPrinted>2017-01-16T11:44:11Z</cp:lastPrinted>
  <dcterms:created xsi:type="dcterms:W3CDTF">2016-10-05T09:49:51Z</dcterms:created>
  <dcterms:modified xsi:type="dcterms:W3CDTF">2018-05-16T11:59:39Z</dcterms:modified>
</cp:coreProperties>
</file>