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95" r:id="rId2"/>
    <p:sldId id="397" r:id="rId3"/>
    <p:sldId id="396" r:id="rId4"/>
    <p:sldId id="376" r:id="rId5"/>
    <p:sldId id="393" r:id="rId6"/>
  </p:sldIdLst>
  <p:sldSz cx="12192000" cy="6858000"/>
  <p:notesSz cx="6648450" cy="97742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79">
          <p15:clr>
            <a:srgbClr val="A4A3A4"/>
          </p15:clr>
        </p15:guide>
        <p15:guide id="2" pos="209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8FE6"/>
    <a:srgbClr val="264FA3"/>
    <a:srgbClr val="BFD4FF"/>
    <a:srgbClr val="00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0" autoAdjust="0"/>
  </p:normalViewPr>
  <p:slideViewPr>
    <p:cSldViewPr snapToObjects="1">
      <p:cViewPr varScale="1">
        <p:scale>
          <a:sx n="106" d="100"/>
          <a:sy n="106" d="100"/>
        </p:scale>
        <p:origin x="-84" y="-10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114" d="100"/>
          <a:sy n="114" d="100"/>
        </p:scale>
        <p:origin x="-2670" y="-108"/>
      </p:cViewPr>
      <p:guideLst>
        <p:guide orient="horz" pos="3079"/>
        <p:guide pos="20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252FA-731C-437C-A36D-AC646B46D625}" type="datetimeFigureOut">
              <a:rPr lang="de-DE" smtClean="0"/>
              <a:t>26.05.2018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C0818-AD85-4947-85C2-52A0CB4748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220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8956D-9C5B-4447-A5DF-FBB57D81310C}" type="datetimeFigureOut">
              <a:rPr lang="de-DE" smtClean="0"/>
              <a:t>26.05.2018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6675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4845" y="4642763"/>
            <a:ext cx="5318760" cy="43984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E3D1A-340E-4921-AF38-594CA552C6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53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420888"/>
            <a:ext cx="10363200" cy="1224136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5414" y="3789040"/>
            <a:ext cx="10561173" cy="1849760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F5A79-2F2E-44C2-8D65-1694DFAD8E9F}" type="datetime1">
              <a:rPr lang="de-DE" smtClean="0"/>
              <a:t>26.05.2018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89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6230-687A-4157-888C-7BAAF27AA1F1}" type="datetime1">
              <a:rPr lang="de-DE" smtClean="0"/>
              <a:t>26.05.2018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24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3424-F7F6-4E11-B9A1-999615266DCD}" type="datetime1">
              <a:rPr lang="de-DE" smtClean="0"/>
              <a:t>26.05.2018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7942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/>
            </a:lvl1pPr>
            <a:lvl2pPr>
              <a:spcBef>
                <a:spcPts val="1800"/>
              </a:spcBef>
              <a:defRPr/>
            </a:lvl2pPr>
            <a:lvl3pPr>
              <a:spcBef>
                <a:spcPts val="1800"/>
              </a:spcBef>
              <a:defRPr/>
            </a:lvl3pPr>
            <a:lvl4pPr>
              <a:spcBef>
                <a:spcPts val="1800"/>
              </a:spcBef>
              <a:defRPr/>
            </a:lvl4pPr>
            <a:lvl5pPr>
              <a:spcBef>
                <a:spcPts val="1800"/>
              </a:spcBef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" y="764704"/>
            <a:ext cx="12191999" cy="648072"/>
          </a:xfrm>
        </p:spPr>
        <p:txBody>
          <a:bodyPr lIns="36000" tIns="36000" rIns="36000" bIns="36000"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8886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852936"/>
            <a:ext cx="10363200" cy="2952328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63084" y="1268761"/>
            <a:ext cx="10363200" cy="1368152"/>
          </a:xfrm>
          <a:noFill/>
        </p:spPr>
        <p:txBody>
          <a:bodyPr anchor="t"/>
          <a:lstStyle>
            <a:lvl1pPr marL="541338" indent="-541338" algn="l">
              <a:tabLst>
                <a:tab pos="541338" algn="l"/>
              </a:tabLst>
              <a:defRPr sz="4000" b="1" cap="none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40269-FD69-4D85-A7B3-F580954750DF}" type="datetime1">
              <a:rPr lang="de-DE" smtClean="0"/>
              <a:t>26.05.2018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37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FFD02-5B1D-4AC7-ADAA-140062DA6528}" type="datetime1">
              <a:rPr lang="de-DE" smtClean="0"/>
              <a:t>26.05.2018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562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68B1C-C69B-4270-9114-1946906A14BE}" type="datetime1">
              <a:rPr lang="de-DE" smtClean="0"/>
              <a:t>26.05.2018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24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3B7E7-5AA4-4FA0-9B5B-07106D6EC9ED}" type="datetime1">
              <a:rPr lang="de-DE" smtClean="0"/>
              <a:t>26.05.2018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09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E8BCC-9182-4283-93AE-572DCBA16B34}" type="datetime1">
              <a:rPr lang="de-DE" smtClean="0"/>
              <a:t>26.05.2018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870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4DF4-4A14-40EF-8548-987C5205BCEF}" type="datetime1">
              <a:rPr lang="de-DE" smtClean="0"/>
              <a:t>26.05.2018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81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147E-76A0-4831-9361-59DDC5D4DA2A}" type="datetime1">
              <a:rPr lang="de-DE" smtClean="0"/>
              <a:t>26.05.2018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Uwe Borchert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A6C37-0991-4BB5-95FF-E3B47DF79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8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4868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1CF63-8337-4193-8489-894D126EDB77}" type="datetime1">
              <a:rPr lang="de-DE" smtClean="0"/>
              <a:t>26.05.2018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0" y="6226026"/>
            <a:ext cx="4292171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Uwe Borchert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312000" y="6226026"/>
            <a:ext cx="288000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CDFA6C37-0991-4BB5-95FF-E3B47DF79AFF}" type="slidenum">
              <a:rPr lang="de-DE" smtClean="0"/>
              <a:pPr/>
              <a:t>‹Nr.›</a:t>
            </a:fld>
            <a:r>
              <a:rPr lang="de-DE" dirty="0" smtClean="0"/>
              <a:t>/17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9744405" y="6597352"/>
            <a:ext cx="2447595" cy="260648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pPr algn="r"/>
            <a:fld id="{CDFA6C37-0991-4BB5-95FF-E3B47DF79AFF}" type="slidenum">
              <a:rPr lang="de-DE" sz="1400" smtClean="0">
                <a:solidFill>
                  <a:schemeClr val="bg1"/>
                </a:solidFill>
              </a:rPr>
              <a:pPr algn="r"/>
              <a:t>‹Nr.›</a:t>
            </a:fld>
            <a:r>
              <a:rPr lang="de-DE" sz="1400" dirty="0" smtClean="0">
                <a:solidFill>
                  <a:schemeClr val="bg1"/>
                </a:solidFill>
              </a:rPr>
              <a:t>/22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0" y="6597352"/>
            <a:ext cx="3407701" cy="260648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lstStyle/>
          <a:p>
            <a:pPr algn="l"/>
            <a:r>
              <a:rPr lang="de-DE" sz="1400" dirty="0" smtClean="0">
                <a:solidFill>
                  <a:schemeClr val="bg1"/>
                </a:solidFill>
              </a:rPr>
              <a:t>Uwe Borchert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7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21.png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Uwe Borchert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Numerical Investigation of a Wind Turbine with </a:t>
            </a:r>
            <a:r>
              <a:rPr lang="en-US" dirty="0" err="1"/>
              <a:t>Flettner</a:t>
            </a:r>
            <a:r>
              <a:rPr lang="en-US" dirty="0"/>
              <a:t> Rotor Rotating on and Transversely to the Main Axis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404664"/>
            <a:ext cx="1728194" cy="236901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4664"/>
            <a:ext cx="1584149" cy="158417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0" y="6453336"/>
            <a:ext cx="12192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0" y="3717032"/>
            <a:ext cx="12192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dirty="0" smtClean="0">
                <a:solidFill>
                  <a:srgbClr val="0070C0"/>
                </a:solidFill>
              </a:rPr>
              <a:t>Power Generation by </a:t>
            </a:r>
            <a:r>
              <a:rPr lang="en-US" sz="4100" dirty="0" err="1">
                <a:solidFill>
                  <a:srgbClr val="0070C0"/>
                </a:solidFill>
              </a:rPr>
              <a:t>Flettner</a:t>
            </a:r>
            <a:r>
              <a:rPr lang="en-US" sz="4100" dirty="0">
                <a:solidFill>
                  <a:srgbClr val="0070C0"/>
                </a:solidFill>
              </a:rPr>
              <a:t> rotors</a:t>
            </a:r>
            <a:r>
              <a:rPr lang="en-US" sz="4100" dirty="0" smtClean="0">
                <a:solidFill>
                  <a:srgbClr val="0070C0"/>
                </a:solidFill>
              </a:rPr>
              <a:t>?</a:t>
            </a:r>
            <a:endParaRPr lang="en-US" sz="4100" dirty="0">
              <a:solidFill>
                <a:srgbClr val="0070C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 rot="20540493">
            <a:off x="3982777" y="1339214"/>
            <a:ext cx="29578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b="1" dirty="0" smtClean="0">
                <a:solidFill>
                  <a:srgbClr val="FF0000"/>
                </a:solidFill>
              </a:rPr>
              <a:t>Nur Videos!</a:t>
            </a:r>
            <a:endParaRPr lang="de-DE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98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55647"/>
            <a:ext cx="3260974" cy="2295726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Power </a:t>
            </a:r>
            <a:r>
              <a:rPr lang="de-DE" dirty="0" err="1" smtClean="0"/>
              <a:t>generation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wind </a:t>
            </a:r>
            <a:r>
              <a:rPr lang="de-DE" dirty="0" err="1" smtClean="0"/>
              <a:t>turbines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smtClean="0">
                <a:solidFill>
                  <a:srgbClr val="0070C0"/>
                </a:solidFill>
              </a:rPr>
              <a:t>Flettner</a:t>
            </a:r>
            <a:r>
              <a:rPr lang="de-DE" dirty="0" smtClean="0"/>
              <a:t> </a:t>
            </a:r>
            <a:r>
              <a:rPr lang="de-DE" dirty="0" err="1" smtClean="0"/>
              <a:t>rotors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30" name="Grafik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281" y="1635563"/>
            <a:ext cx="3657600" cy="2438400"/>
          </a:xfrm>
          <a:prstGeom prst="rect">
            <a:avLst/>
          </a:prstGeom>
        </p:spPr>
      </p:pic>
      <p:pic>
        <p:nvPicPr>
          <p:cNvPr id="4" name="WIND ENERGY NSM 21(PROTOTYPE 3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72264" y="4055647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8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1. </a:t>
            </a:r>
            <a:r>
              <a:rPr lang="de-DE" dirty="0" err="1"/>
              <a:t>Theoretical</a:t>
            </a:r>
            <a:r>
              <a:rPr lang="de-DE" dirty="0"/>
              <a:t> </a:t>
            </a:r>
            <a:r>
              <a:rPr lang="de-DE" dirty="0" err="1"/>
              <a:t>Considerations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0070C0"/>
                </a:solidFill>
              </a:rPr>
              <a:t>Lift </a:t>
            </a:r>
            <a:r>
              <a:rPr lang="de-DE" dirty="0" err="1" smtClean="0">
                <a:solidFill>
                  <a:srgbClr val="0070C0"/>
                </a:solidFill>
              </a:rPr>
              <a:t>force</a:t>
            </a:r>
            <a:r>
              <a:rPr lang="de-DE" dirty="0" smtClean="0"/>
              <a:t> </a:t>
            </a:r>
            <a:r>
              <a:rPr lang="en-US" dirty="0"/>
              <a:t>generation on rotating </a:t>
            </a:r>
            <a:r>
              <a:rPr lang="en-US" dirty="0" smtClean="0"/>
              <a:t>surfaces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05" y="1530536"/>
            <a:ext cx="6192688" cy="4922800"/>
          </a:xfrm>
        </p:spPr>
      </p:pic>
    </p:spTree>
    <p:extLst>
      <p:ext uri="{BB962C8B-B14F-4D97-AF65-F5344CB8AC3E}">
        <p14:creationId xmlns:p14="http://schemas.microsoft.com/office/powerpoint/2010/main" val="86313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Magnus Effect Depending of the Velocity Ratio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eschwindigkeit messe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119" y="1731891"/>
            <a:ext cx="12200238" cy="3812574"/>
          </a:xfrm>
          <a:prstGeom prst="rect">
            <a:avLst/>
          </a:prstGeom>
        </p:spPr>
      </p:pic>
      <p:cxnSp>
        <p:nvCxnSpPr>
          <p:cNvPr id="4" name="Gerade Verbindung 3"/>
          <p:cNvCxnSpPr/>
          <p:nvPr/>
        </p:nvCxnSpPr>
        <p:spPr>
          <a:xfrm>
            <a:off x="1703512" y="3284984"/>
            <a:ext cx="10488488" cy="0"/>
          </a:xfrm>
          <a:prstGeom prst="line">
            <a:avLst/>
          </a:prstGeom>
          <a:ln w="31750">
            <a:solidFill>
              <a:srgbClr val="00B0F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ihandform 10"/>
          <p:cNvSpPr/>
          <p:nvPr/>
        </p:nvSpPr>
        <p:spPr>
          <a:xfrm>
            <a:off x="1631504" y="1988840"/>
            <a:ext cx="9984976" cy="2303816"/>
          </a:xfrm>
          <a:custGeom>
            <a:avLst/>
            <a:gdLst>
              <a:gd name="connsiteX0" fmla="*/ 7382933 w 7382933"/>
              <a:gd name="connsiteY0" fmla="*/ 646233 h 2082180"/>
              <a:gd name="connsiteX1" fmla="*/ 3914986 w 7382933"/>
              <a:gd name="connsiteY1" fmla="*/ 517540 h 2082180"/>
              <a:gd name="connsiteX2" fmla="*/ 1828800 w 7382933"/>
              <a:gd name="connsiteY2" fmla="*/ 63727 h 2082180"/>
              <a:gd name="connsiteX3" fmla="*/ 0 w 7382933"/>
              <a:gd name="connsiteY3" fmla="*/ 2082180 h 2082180"/>
              <a:gd name="connsiteX0" fmla="*/ 7382933 w 7382933"/>
              <a:gd name="connsiteY0" fmla="*/ 653096 h 2089043"/>
              <a:gd name="connsiteX1" fmla="*/ 4327539 w 7382933"/>
              <a:gd name="connsiteY1" fmla="*/ 476989 h 2089043"/>
              <a:gd name="connsiteX2" fmla="*/ 1828800 w 7382933"/>
              <a:gd name="connsiteY2" fmla="*/ 70590 h 2089043"/>
              <a:gd name="connsiteX3" fmla="*/ 0 w 7382933"/>
              <a:gd name="connsiteY3" fmla="*/ 2089043 h 2089043"/>
              <a:gd name="connsiteX0" fmla="*/ 7382933 w 7382933"/>
              <a:gd name="connsiteY0" fmla="*/ 792282 h 2228229"/>
              <a:gd name="connsiteX1" fmla="*/ 4327539 w 7382933"/>
              <a:gd name="connsiteY1" fmla="*/ 616175 h 2228229"/>
              <a:gd name="connsiteX2" fmla="*/ 2110712 w 7382933"/>
              <a:gd name="connsiteY2" fmla="*/ 60762 h 2228229"/>
              <a:gd name="connsiteX3" fmla="*/ 0 w 7382933"/>
              <a:gd name="connsiteY3" fmla="*/ 2228229 h 2228229"/>
              <a:gd name="connsiteX0" fmla="*/ 7382933 w 7382933"/>
              <a:gd name="connsiteY0" fmla="*/ 731732 h 2167679"/>
              <a:gd name="connsiteX1" fmla="*/ 4327539 w 7382933"/>
              <a:gd name="connsiteY1" fmla="*/ 555625 h 2167679"/>
              <a:gd name="connsiteX2" fmla="*/ 2110712 w 7382933"/>
              <a:gd name="connsiteY2" fmla="*/ 212 h 2167679"/>
              <a:gd name="connsiteX3" fmla="*/ 0 w 7382933"/>
              <a:gd name="connsiteY3" fmla="*/ 2167679 h 2167679"/>
              <a:gd name="connsiteX0" fmla="*/ 7382933 w 7382933"/>
              <a:gd name="connsiteY0" fmla="*/ 948417 h 2384364"/>
              <a:gd name="connsiteX1" fmla="*/ 4327539 w 7382933"/>
              <a:gd name="connsiteY1" fmla="*/ 772310 h 2384364"/>
              <a:gd name="connsiteX2" fmla="*/ 2351367 w 7382933"/>
              <a:gd name="connsiteY2" fmla="*/ 150 h 2384364"/>
              <a:gd name="connsiteX3" fmla="*/ 0 w 7382933"/>
              <a:gd name="connsiteY3" fmla="*/ 2384364 h 2384364"/>
              <a:gd name="connsiteX0" fmla="*/ 7382933 w 7382933"/>
              <a:gd name="connsiteY0" fmla="*/ 1018575 h 2454522"/>
              <a:gd name="connsiteX1" fmla="*/ 4671333 w 7382933"/>
              <a:gd name="connsiteY1" fmla="*/ 666361 h 2454522"/>
              <a:gd name="connsiteX2" fmla="*/ 2351367 w 7382933"/>
              <a:gd name="connsiteY2" fmla="*/ 70308 h 2454522"/>
              <a:gd name="connsiteX3" fmla="*/ 0 w 7382933"/>
              <a:gd name="connsiteY3" fmla="*/ 2454522 h 2454522"/>
              <a:gd name="connsiteX0" fmla="*/ 7382933 w 7382933"/>
              <a:gd name="connsiteY0" fmla="*/ 948267 h 2384214"/>
              <a:gd name="connsiteX1" fmla="*/ 4671333 w 7382933"/>
              <a:gd name="connsiteY1" fmla="*/ 596053 h 2384214"/>
              <a:gd name="connsiteX2" fmla="*/ 2351367 w 7382933"/>
              <a:gd name="connsiteY2" fmla="*/ 0 h 2384214"/>
              <a:gd name="connsiteX3" fmla="*/ 0 w 7382933"/>
              <a:gd name="connsiteY3" fmla="*/ 2384214 h 2384214"/>
              <a:gd name="connsiteX0" fmla="*/ 7382933 w 7382933"/>
              <a:gd name="connsiteY0" fmla="*/ 948267 h 2384214"/>
              <a:gd name="connsiteX1" fmla="*/ 4671333 w 7382933"/>
              <a:gd name="connsiteY1" fmla="*/ 596053 h 2384214"/>
              <a:gd name="connsiteX2" fmla="*/ 2351367 w 7382933"/>
              <a:gd name="connsiteY2" fmla="*/ 0 h 2384214"/>
              <a:gd name="connsiteX3" fmla="*/ 0 w 7382933"/>
              <a:gd name="connsiteY3" fmla="*/ 2384214 h 2384214"/>
              <a:gd name="connsiteX0" fmla="*/ 7382933 w 7382933"/>
              <a:gd name="connsiteY0" fmla="*/ 948333 h 2384280"/>
              <a:gd name="connsiteX1" fmla="*/ 4671333 w 7382933"/>
              <a:gd name="connsiteY1" fmla="*/ 596119 h 2384280"/>
              <a:gd name="connsiteX2" fmla="*/ 2351367 w 7382933"/>
              <a:gd name="connsiteY2" fmla="*/ 66 h 2384280"/>
              <a:gd name="connsiteX3" fmla="*/ 0 w 7382933"/>
              <a:gd name="connsiteY3" fmla="*/ 2384280 h 2384280"/>
              <a:gd name="connsiteX0" fmla="*/ 7382933 w 7382933"/>
              <a:gd name="connsiteY0" fmla="*/ 1093216 h 2529163"/>
              <a:gd name="connsiteX1" fmla="*/ 4650706 w 7382933"/>
              <a:gd name="connsiteY1" fmla="*/ 375242 h 2529163"/>
              <a:gd name="connsiteX2" fmla="*/ 2351367 w 7382933"/>
              <a:gd name="connsiteY2" fmla="*/ 144949 h 2529163"/>
              <a:gd name="connsiteX3" fmla="*/ 0 w 7382933"/>
              <a:gd name="connsiteY3" fmla="*/ 2529163 h 2529163"/>
              <a:gd name="connsiteX0" fmla="*/ 7382933 w 7382933"/>
              <a:gd name="connsiteY0" fmla="*/ 985343 h 2421290"/>
              <a:gd name="connsiteX1" fmla="*/ 2351367 w 7382933"/>
              <a:gd name="connsiteY1" fmla="*/ 37076 h 2421290"/>
              <a:gd name="connsiteX2" fmla="*/ 0 w 7382933"/>
              <a:gd name="connsiteY2" fmla="*/ 2421290 h 2421290"/>
              <a:gd name="connsiteX0" fmla="*/ 7382933 w 7382933"/>
              <a:gd name="connsiteY0" fmla="*/ 948284 h 2384231"/>
              <a:gd name="connsiteX1" fmla="*/ 2351367 w 7382933"/>
              <a:gd name="connsiteY1" fmla="*/ 17 h 2384231"/>
              <a:gd name="connsiteX2" fmla="*/ 0 w 7382933"/>
              <a:gd name="connsiteY2" fmla="*/ 2384231 h 2384231"/>
              <a:gd name="connsiteX0" fmla="*/ 7382933 w 7382933"/>
              <a:gd name="connsiteY0" fmla="*/ 948284 h 2384231"/>
              <a:gd name="connsiteX1" fmla="*/ 2351367 w 7382933"/>
              <a:gd name="connsiteY1" fmla="*/ 17 h 2384231"/>
              <a:gd name="connsiteX2" fmla="*/ 0 w 7382933"/>
              <a:gd name="connsiteY2" fmla="*/ 2384231 h 2384231"/>
              <a:gd name="connsiteX0" fmla="*/ 7382933 w 7382933"/>
              <a:gd name="connsiteY0" fmla="*/ 948284 h 2384231"/>
              <a:gd name="connsiteX1" fmla="*/ 2502637 w 7382933"/>
              <a:gd name="connsiteY1" fmla="*/ 17 h 2384231"/>
              <a:gd name="connsiteX2" fmla="*/ 0 w 7382933"/>
              <a:gd name="connsiteY2" fmla="*/ 2384231 h 2384231"/>
              <a:gd name="connsiteX0" fmla="*/ 7382933 w 7382933"/>
              <a:gd name="connsiteY0" fmla="*/ 894099 h 2330046"/>
              <a:gd name="connsiteX1" fmla="*/ 2502637 w 7382933"/>
              <a:gd name="connsiteY1" fmla="*/ 18 h 2330046"/>
              <a:gd name="connsiteX2" fmla="*/ 0 w 7382933"/>
              <a:gd name="connsiteY2" fmla="*/ 2330046 h 2330046"/>
              <a:gd name="connsiteX0" fmla="*/ 7726728 w 7726728"/>
              <a:gd name="connsiteY0" fmla="*/ 912687 h 1820314"/>
              <a:gd name="connsiteX1" fmla="*/ 2846432 w 7726728"/>
              <a:gd name="connsiteY1" fmla="*/ 18606 h 1820314"/>
              <a:gd name="connsiteX2" fmla="*/ 0 w 7726728"/>
              <a:gd name="connsiteY2" fmla="*/ 1820314 h 1820314"/>
              <a:gd name="connsiteX0" fmla="*/ 7726728 w 7726728"/>
              <a:gd name="connsiteY0" fmla="*/ 894092 h 1801719"/>
              <a:gd name="connsiteX1" fmla="*/ 2846432 w 7726728"/>
              <a:gd name="connsiteY1" fmla="*/ 11 h 1801719"/>
              <a:gd name="connsiteX2" fmla="*/ 0 w 7726728"/>
              <a:gd name="connsiteY2" fmla="*/ 1801719 h 1801719"/>
              <a:gd name="connsiteX0" fmla="*/ 7726728 w 7726728"/>
              <a:gd name="connsiteY0" fmla="*/ 880546 h 1788173"/>
              <a:gd name="connsiteX1" fmla="*/ 2757045 w 7726728"/>
              <a:gd name="connsiteY1" fmla="*/ 11 h 1788173"/>
              <a:gd name="connsiteX2" fmla="*/ 0 w 7726728"/>
              <a:gd name="connsiteY2" fmla="*/ 1788173 h 1788173"/>
              <a:gd name="connsiteX0" fmla="*/ 7726728 w 7726728"/>
              <a:gd name="connsiteY0" fmla="*/ 880546 h 1788173"/>
              <a:gd name="connsiteX1" fmla="*/ 2757045 w 7726728"/>
              <a:gd name="connsiteY1" fmla="*/ 11 h 1788173"/>
              <a:gd name="connsiteX2" fmla="*/ 0 w 7726728"/>
              <a:gd name="connsiteY2" fmla="*/ 1788173 h 1788173"/>
              <a:gd name="connsiteX0" fmla="*/ 7726728 w 7726728"/>
              <a:gd name="connsiteY0" fmla="*/ 880546 h 1788173"/>
              <a:gd name="connsiteX1" fmla="*/ 2757045 w 7726728"/>
              <a:gd name="connsiteY1" fmla="*/ 11 h 1788173"/>
              <a:gd name="connsiteX2" fmla="*/ 0 w 7726728"/>
              <a:gd name="connsiteY2" fmla="*/ 1788173 h 1788173"/>
              <a:gd name="connsiteX0" fmla="*/ 7726728 w 7726728"/>
              <a:gd name="connsiteY0" fmla="*/ 880546 h 1788173"/>
              <a:gd name="connsiteX1" fmla="*/ 2757045 w 7726728"/>
              <a:gd name="connsiteY1" fmla="*/ 11 h 1788173"/>
              <a:gd name="connsiteX2" fmla="*/ 0 w 7726728"/>
              <a:gd name="connsiteY2" fmla="*/ 1788173 h 1788173"/>
              <a:gd name="connsiteX0" fmla="*/ 7726728 w 7726728"/>
              <a:gd name="connsiteY0" fmla="*/ 880546 h 1788173"/>
              <a:gd name="connsiteX1" fmla="*/ 2757045 w 7726728"/>
              <a:gd name="connsiteY1" fmla="*/ 11 h 1788173"/>
              <a:gd name="connsiteX2" fmla="*/ 0 w 7726728"/>
              <a:gd name="connsiteY2" fmla="*/ 1788173 h 178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26728" h="1788173">
                <a:moveTo>
                  <a:pt x="7726728" y="880546"/>
                </a:moveTo>
                <a:cubicBezTo>
                  <a:pt x="5152040" y="588165"/>
                  <a:pt x="4072337" y="4527"/>
                  <a:pt x="2757045" y="11"/>
                </a:cubicBezTo>
                <a:cubicBezTo>
                  <a:pt x="1441753" y="-4505"/>
                  <a:pt x="291253" y="1452893"/>
                  <a:pt x="0" y="1788173"/>
                </a:cubicBezTo>
              </a:path>
            </a:pathLst>
          </a:custGeom>
          <a:noFill/>
          <a:ln w="31750"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439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8" name="OpenFOAM-864-928-epsilon-sw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62" y="0"/>
            <a:ext cx="6142258" cy="659735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299" y="1117473"/>
            <a:ext cx="1008112" cy="26936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feld 11"/>
              <p:cNvSpPr txBox="1"/>
              <p:nvPr/>
            </p:nvSpPr>
            <p:spPr>
              <a:xfrm>
                <a:off x="7696292" y="-27384"/>
                <a:ext cx="1352037" cy="10644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e-DE" sz="2800" i="1">
                              <a:latin typeface="Cambria Math"/>
                            </a:rPr>
                            <m:t>𝑝</m:t>
                          </m:r>
                        </m:num>
                        <m:den>
                          <m:r>
                            <a:rPr lang="de-DE" sz="2800" i="1">
                              <a:latin typeface="Cambria Math"/>
                              <a:ea typeface="Cambria Math"/>
                            </a:rPr>
                            <m:t>𝜌</m:t>
                          </m:r>
                        </m:den>
                      </m:f>
                      <m:r>
                        <a:rPr lang="de-DE" sz="2800" i="1">
                          <a:latin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de-DE" sz="28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2800" i="1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de-DE" sz="28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de-DE" sz="2800">
                                      <a:latin typeface="Cambria Math"/>
                                    </a:rPr>
                                    <m:t>m</m:t>
                                  </m:r>
                                </m:e>
                                <m:sup>
                                  <m:r>
                                    <a:rPr lang="de-DE" sz="28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de-DE" sz="28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de-DE" sz="2800">
                                      <a:latin typeface="Cambria Math"/>
                                    </a:rPr>
                                    <m:t>s</m:t>
                                  </m:r>
                                </m:e>
                                <m:sup>
                                  <m:r>
                                    <a:rPr lang="de-DE" sz="28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12" name="Textfeld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6292" y="-27384"/>
                <a:ext cx="1352037" cy="106445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bgerundetes Rechteck 2"/>
          <p:cNvSpPr/>
          <p:nvPr/>
        </p:nvSpPr>
        <p:spPr>
          <a:xfrm>
            <a:off x="8272356" y="4077072"/>
            <a:ext cx="2307213" cy="2448272"/>
          </a:xfrm>
          <a:prstGeom prst="roundRect">
            <a:avLst/>
          </a:prstGeom>
          <a:solidFill>
            <a:srgbClr val="BFD4FF"/>
          </a:solidFill>
          <a:ln>
            <a:solidFill>
              <a:srgbClr val="264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8496262" y="5390098"/>
                <a:ext cx="1576585" cy="11352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600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𝜀</m:t>
                      </m:r>
                      <m:r>
                        <a:rPr lang="de-DE" sz="3600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𝑢</m:t>
                          </m:r>
                        </m:num>
                        <m:den>
                          <m:sSub>
                            <m:sSubPr>
                              <m:ctrlPr>
                                <a:rPr lang="de-DE" sz="3600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3600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3600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de-DE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6262" y="5390098"/>
                <a:ext cx="1576585" cy="113524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feld 13"/>
              <p:cNvSpPr txBox="1"/>
              <p:nvPr/>
            </p:nvSpPr>
            <p:spPr>
              <a:xfrm>
                <a:off x="8256240" y="4149080"/>
                <a:ext cx="2323328" cy="1040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de-DE" sz="3600" i="1">
                          <a:solidFill>
                            <a:srgbClr val="0070C0"/>
                          </a:solidFill>
                          <a:latin typeface="Cambria Math"/>
                        </a:rPr>
                        <m:t>=11</m:t>
                      </m:r>
                      <m:f>
                        <m:fPr>
                          <m:ctrlPr>
                            <a:rPr lang="de-DE" sz="36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de-DE" sz="360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de-DE" sz="360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de-DE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Textfeld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240" y="4149080"/>
                <a:ext cx="2323328" cy="10408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255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Benutzerdefiniert</PresentationFormat>
  <Paragraphs>12</Paragraphs>
  <Slides>5</Slides>
  <Notes>0</Notes>
  <HiddenSlides>0</HiddenSlides>
  <MMClips>3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Larissa</vt:lpstr>
      <vt:lpstr>Uwe Borchert</vt:lpstr>
      <vt:lpstr>Introduction</vt:lpstr>
      <vt:lpstr>1. Theoretical Considerations</vt:lpstr>
      <vt:lpstr>2. Magnus Effect Depending of the Velocity Ratio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Uwe Borchert</dc:title>
  <dc:creator>Uwe Borchert</dc:creator>
  <cp:lastModifiedBy>Uwe Borchert</cp:lastModifiedBy>
  <cp:revision>374</cp:revision>
  <cp:lastPrinted>2017-01-16T11:44:11Z</cp:lastPrinted>
  <dcterms:created xsi:type="dcterms:W3CDTF">2016-10-05T09:49:51Z</dcterms:created>
  <dcterms:modified xsi:type="dcterms:W3CDTF">2018-05-26T07:34:54Z</dcterms:modified>
</cp:coreProperties>
</file>